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40000" y="366264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81032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4000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32120" y="1349640"/>
            <a:ext cx="5549040" cy="442764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120" y="1349640"/>
            <a:ext cx="5549040" cy="442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8333640" cy="44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39640" y="179280"/>
            <a:ext cx="8334000" cy="4172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4000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40000" y="1350000"/>
            <a:ext cx="8333640" cy="442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81032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40000" y="366264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40000" y="366264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81032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4000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32120" y="1349640"/>
            <a:ext cx="5549040" cy="44276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120" y="1349640"/>
            <a:ext cx="5549040" cy="4427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39640" y="179280"/>
            <a:ext cx="8334000" cy="4172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4000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4427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810320" y="366264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90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4000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810320" y="1350000"/>
            <a:ext cx="406656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40000" y="3662640"/>
            <a:ext cx="8333640" cy="211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08720"/>
            <a:ext cx="9143640" cy="48528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bdd8e8"/>
              </a:gs>
            </a:gsLst>
            <a:lin ang="0"/>
          </a:gradFill>
          <a:ln w="25560">
            <a:noFill/>
          </a:ln>
        </p:spPr>
      </p:sp>
      <p:pic>
        <p:nvPicPr>
          <p:cNvPr id="1" name="Afbeelding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61280" y="6012000"/>
            <a:ext cx="1512360" cy="53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0" y="647640"/>
            <a:ext cx="9143640" cy="622728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bdd8e8"/>
              </a:gs>
            </a:gsLst>
            <a:lin ang="0"/>
          </a:gradFill>
          <a:ln w="25560">
            <a:noFill/>
          </a:ln>
        </p:spPr>
      </p:sp>
      <p:pic>
        <p:nvPicPr>
          <p:cNvPr id="3" name="Afbeelding 1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2720" y="1800360"/>
            <a:ext cx="1839600" cy="4293720"/>
          </a:xfrm>
          <a:prstGeom prst="rect">
            <a:avLst/>
          </a:prstGeom>
          <a:ln>
            <a:noFill/>
          </a:ln>
        </p:spPr>
      </p:pic>
      <p:pic>
        <p:nvPicPr>
          <p:cNvPr id="4" name="Afbeelding 11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283600" y="5705640"/>
            <a:ext cx="428400" cy="720360"/>
          </a:xfrm>
          <a:prstGeom prst="rect">
            <a:avLst/>
          </a:prstGeom>
          <a:ln>
            <a:noFill/>
          </a:ln>
        </p:spPr>
      </p:pic>
      <p:pic>
        <p:nvPicPr>
          <p:cNvPr id="5" name="Afbeelding 1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60360" y="360360"/>
            <a:ext cx="2014200" cy="71892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3096000" y="2088000"/>
            <a:ext cx="5579640" cy="17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4000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nl-BE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nl-BE" sz="16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nl-BE" sz="16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nl-BE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8720"/>
            <a:ext cx="9143640" cy="485280"/>
          </a:xfrm>
          <a:prstGeom prst="rect">
            <a:avLst/>
          </a:prstGeom>
          <a:gradFill>
            <a:gsLst>
              <a:gs pos="0">
                <a:srgbClr val="1d8db0"/>
              </a:gs>
              <a:gs pos="100000">
                <a:srgbClr val="bdd8e8"/>
              </a:gs>
            </a:gsLst>
            <a:lin ang="0"/>
          </a:gradFill>
          <a:ln w="25560">
            <a:noFill/>
          </a:ln>
        </p:spPr>
      </p:sp>
      <p:pic>
        <p:nvPicPr>
          <p:cNvPr id="43" name="Afbeelding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61280" y="6012000"/>
            <a:ext cx="1512360" cy="53928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75000"/>
              <a:buFont typeface="Courier New"/>
              <a:buChar char="o"/>
            </a:pPr>
            <a:r>
              <a:rPr lang="nl-BE" sz="2400">
                <a:solidFill>
                  <a:srgbClr val="00407a"/>
                </a:solidFill>
                <a:latin typeface="Arial"/>
                <a:ea typeface="Aria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nl-BE" sz="2000">
                <a:solidFill>
                  <a:srgbClr val="00407a"/>
                </a:solidFill>
                <a:latin typeface="Arial"/>
                <a:ea typeface="Aria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Arial"/>
              <a:buChar char="•"/>
            </a:pPr>
            <a:r>
              <a:rPr lang="nl-BE" sz="1600">
                <a:solidFill>
                  <a:srgbClr val="00407a"/>
                </a:solidFill>
                <a:latin typeface="Arial"/>
                <a:ea typeface="Aria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-"/>
            </a:pPr>
            <a:r>
              <a:rPr lang="nl-BE" sz="1600">
                <a:solidFill>
                  <a:srgbClr val="00407a"/>
                </a:solidFill>
                <a:latin typeface="Arial"/>
                <a:ea typeface="Arial"/>
              </a:rPr>
              <a:t>Fifth level</a:t>
            </a:r>
            <a:endParaRPr/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539640" y="6048360"/>
            <a:ext cx="934560" cy="286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000">
                <a:solidFill>
                  <a:srgbClr val="00407a"/>
                </a:solidFill>
                <a:latin typeface="Arial"/>
                <a:ea typeface="ＭＳ Ｐゴシック"/>
              </a:rPr>
              <a:t>10/24/16</a:t>
            </a:r>
            <a:endParaRPr/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1565280" y="6048360"/>
            <a:ext cx="1980720" cy="28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3635280" y="6048360"/>
            <a:ext cx="936360" cy="286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BBD1E5AB-E1EC-43B2-A804-1BEA130B6064}" type="slidenum">
              <a:rPr lang="en-US" sz="1000">
                <a:solidFill>
                  <a:srgbClr val="00407a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095640" y="2087640"/>
            <a:ext cx="5579640" cy="180000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4000">
                <a:solidFill>
                  <a:srgbClr val="ffffff"/>
                </a:solidFill>
                <a:latin typeface="Arial"/>
                <a:ea typeface="ＭＳ Ｐゴシック"/>
              </a:rPr>
              <a:t>Het universum door een infrarode bril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3095640" y="4194000"/>
            <a:ext cx="5579640" cy="1079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Stofschijf rond een oude ster: V390 Vel</a:t>
            </a:r>
            <a:endParaRPr/>
          </a:p>
        </p:txBody>
      </p:sp>
      <p:pic>
        <p:nvPicPr>
          <p:cNvPr id="1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371600"/>
            <a:ext cx="8522280" cy="340164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457200" y="4961520"/>
            <a:ext cx="841248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Het stof wordt kouder als we verder van de ster weg gaan...</a:t>
            </a:r>
            <a:endParaRPr/>
          </a:p>
        </p:txBody>
      </p:sp>
      <p:sp>
        <p:nvSpPr>
          <p:cNvPr id="124" name="TextShape 3"/>
          <p:cNvSpPr txBox="1"/>
          <p:nvPr/>
        </p:nvSpPr>
        <p:spPr>
          <a:xfrm>
            <a:off x="91440" y="6166800"/>
            <a:ext cx="4944240" cy="234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ESO: https://www.eso.org/public/images/eso0743a/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Vensters in de atmosfeer</a:t>
            </a:r>
            <a:endParaRPr/>
          </a:p>
        </p:txBody>
      </p:sp>
      <p:pic>
        <p:nvPicPr>
          <p:cNvPr id="12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5520" y="1268640"/>
            <a:ext cx="7440480" cy="473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Absorptie door moleculen in de atmosfeer</a:t>
            </a:r>
            <a:endParaRPr/>
          </a:p>
        </p:txBody>
      </p:sp>
      <p:pic>
        <p:nvPicPr>
          <p:cNvPr id="12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092240"/>
            <a:ext cx="9143640" cy="466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‘</a:t>
            </a: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Vensters’ zijn het resultaat van verstrooiing en absorptie</a:t>
            </a:r>
            <a:endParaRPr/>
          </a:p>
        </p:txBody>
      </p:sp>
      <p:pic>
        <p:nvPicPr>
          <p:cNvPr id="13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40" y="1220400"/>
            <a:ext cx="7272360" cy="464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Ontsnappen aan de absorptie van infrarode straling aan de hemel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540000" y="1350000"/>
            <a:ext cx="4103640" cy="442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Infraroodtelescopen aan boord van balonnen en sondeerraketten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Hoog gelegen waarnemingssite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Stratosferische vliegtuigen (Sofia)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Naar de Ruimte</a:t>
            </a:r>
            <a:endParaRPr/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16360" y="1556640"/>
            <a:ext cx="2501640" cy="309852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44000" y="1383480"/>
            <a:ext cx="2011320" cy="2742840"/>
          </a:xfrm>
          <a:prstGeom prst="rect">
            <a:avLst/>
          </a:prstGeom>
          <a:ln>
            <a:noFill/>
          </a:ln>
        </p:spPr>
      </p:pic>
      <p:pic>
        <p:nvPicPr>
          <p:cNvPr id="135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40000" y="3821760"/>
            <a:ext cx="3126600" cy="2155680"/>
          </a:xfrm>
          <a:prstGeom prst="rect">
            <a:avLst/>
          </a:prstGeom>
          <a:ln>
            <a:noFill/>
          </a:ln>
        </p:spPr>
      </p:pic>
      <p:pic>
        <p:nvPicPr>
          <p:cNvPr id="136" name="Picture 7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71640" y="5043960"/>
            <a:ext cx="2292120" cy="1467720"/>
          </a:xfrm>
          <a:prstGeom prst="rect">
            <a:avLst/>
          </a:prstGeom>
          <a:ln>
            <a:noFill/>
          </a:ln>
        </p:spPr>
      </p:pic>
      <p:pic>
        <p:nvPicPr>
          <p:cNvPr id="137" name="Picture 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971640" y="4655520"/>
            <a:ext cx="1452600" cy="21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IRAS</a:t>
            </a:r>
            <a:endParaRPr/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9640" y="1412640"/>
            <a:ext cx="3095640" cy="4647600"/>
          </a:xfrm>
          <a:prstGeom prst="rect">
            <a:avLst/>
          </a:prstGeom>
          <a:ln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52000" y="1412640"/>
            <a:ext cx="4876560" cy="24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Herschel &amp; Fomalhaut debris-schijf</a:t>
            </a:r>
            <a:endParaRPr/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640" y="1268640"/>
            <a:ext cx="3511440" cy="496620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28920" y="1268640"/>
            <a:ext cx="4669200" cy="466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Extremely Large Telescope</a:t>
            </a:r>
            <a:endParaRPr/>
          </a:p>
        </p:txBody>
      </p:sp>
      <p:pic>
        <p:nvPicPr>
          <p:cNvPr id="14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640" y="1484640"/>
            <a:ext cx="8604000" cy="521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645920" y="1600920"/>
            <a:ext cx="5943600" cy="7765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Zichtbaar licht:</a:t>
            </a:r>
            <a:endParaRPr/>
          </a:p>
          <a:p>
            <a:pPr algn="ctr"/>
            <a:r>
              <a:rPr lang="en-US" sz="2400">
                <a:latin typeface="Arial"/>
              </a:rPr>
              <a:t>Alle kleuren van de regenboog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40832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92960" y="4276080"/>
            <a:ext cx="1028520" cy="146304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90120" y="4312440"/>
            <a:ext cx="2266560" cy="146664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 flipH="1">
            <a:off x="1463040" y="1463040"/>
            <a:ext cx="365760" cy="1354680"/>
          </a:xfrm>
          <a:prstGeom prst="line">
            <a:avLst/>
          </a:prstGeom>
          <a:ln w="57240">
            <a:solidFill>
              <a:srgbClr val="ff00ff"/>
            </a:solidFill>
            <a:round/>
            <a:tailEnd len="med" type="triangle" w="med"/>
          </a:ln>
        </p:spPr>
      </p:sp>
      <p:sp>
        <p:nvSpPr>
          <p:cNvPr id="90" name="TextShape 3"/>
          <p:cNvSpPr txBox="1"/>
          <p:nvPr/>
        </p:nvSpPr>
        <p:spPr>
          <a:xfrm>
            <a:off x="548640" y="2817720"/>
            <a:ext cx="3383280" cy="1388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200">
                <a:solidFill>
                  <a:srgbClr val="ff00ff"/>
                </a:solidFill>
                <a:latin typeface="Arial"/>
              </a:rPr>
              <a:t>Warmer: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
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bv. gasvuurtje heeft 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
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een blauwe vlam 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
</a:t>
            </a:r>
            <a:r>
              <a:rPr lang="en-US" sz="2200">
                <a:solidFill>
                  <a:srgbClr val="ff00ff"/>
                </a:solidFill>
                <a:latin typeface="Arial"/>
              </a:rPr>
              <a:t>(1200 graden Celsius).</a:t>
            </a:r>
            <a:endParaRPr/>
          </a:p>
        </p:txBody>
      </p:sp>
      <p:sp>
        <p:nvSpPr>
          <p:cNvPr id="91" name="Line 4"/>
          <p:cNvSpPr/>
          <p:nvPr/>
        </p:nvSpPr>
        <p:spPr>
          <a:xfrm>
            <a:off x="7315200" y="1499400"/>
            <a:ext cx="365760" cy="135468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92" name="TextShape 5"/>
          <p:cNvSpPr txBox="1"/>
          <p:nvPr/>
        </p:nvSpPr>
        <p:spPr>
          <a:xfrm>
            <a:off x="5212080" y="2817720"/>
            <a:ext cx="3383280" cy="1388520"/>
          </a:xfrm>
          <a:prstGeom prst="rect">
            <a:avLst/>
          </a:prstGeom>
        </p:spPr>
        <p:txBody>
          <a:bodyPr lIns="90000" rIns="90000" tIns="45000" bIns="45000"/>
          <a:p>
            <a:pPr algn="r"/>
            <a:r>
              <a:rPr lang="en-US" sz="2200">
                <a:solidFill>
                  <a:srgbClr val="ff0000"/>
                </a:solidFill>
                <a:latin typeface="Arial"/>
              </a:rPr>
              <a:t>Koeler: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
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bv. nagloeiend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
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kampvuur is rood 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
</a:t>
            </a:r>
            <a:r>
              <a:rPr lang="en-US" sz="2200">
                <a:solidFill>
                  <a:srgbClr val="ff0000"/>
                </a:solidFill>
                <a:latin typeface="Arial"/>
              </a:rPr>
              <a:t>(400 graden Celsius).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40832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91440" y="6166800"/>
            <a:ext cx="4944240" cy="234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000">
                <a:latin typeface="Arial"/>
              </a:rPr>
              <a:t>E. Generalic, </a:t>
            </a:r>
            <a:r>
              <a:rPr lang="en-US" sz="1000">
                <a:latin typeface="Arial"/>
              </a:rPr>
              <a:t>http://glossary.periodni.com/glossary.php?en=blackbody+radiation</a:t>
            </a:r>
            <a:endParaRPr/>
          </a:p>
        </p:txBody>
      </p:sp>
      <p:pic>
        <p:nvPicPr>
          <p:cNvPr id="9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4400" y="1506960"/>
            <a:ext cx="5431680" cy="467244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5536080" y="2011680"/>
            <a:ext cx="3516480" cy="21488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Alles straalt licht uit: </a:t>
            </a:r>
            <a:r>
              <a:rPr lang="en-US" sz="2400">
                <a:latin typeface="Arial"/>
              </a:rPr>
              <a:t>
</a:t>
            </a:r>
            <a:r>
              <a:rPr lang="en-US" sz="2400">
                <a:latin typeface="Arial"/>
              </a:rPr>
              <a:t>de “kleur” is afhankelijk van de temperatuur!</a:t>
            </a:r>
            <a:r>
              <a:rPr lang="en-US" sz="2400">
                <a:latin typeface="Arial"/>
              </a:rPr>
              <a:t>
</a:t>
            </a:r>
            <a:endParaRPr/>
          </a:p>
          <a:p>
            <a:pPr algn="ctr"/>
            <a:r>
              <a:rPr b="1" lang="en-US" sz="2400">
                <a:latin typeface="Arial"/>
              </a:rPr>
              <a:t>Eenvoudig model:</a:t>
            </a:r>
            <a:r>
              <a:rPr lang="en-US" sz="2400">
                <a:latin typeface="Arial"/>
              </a:rPr>
              <a:t>
</a:t>
            </a:r>
            <a:r>
              <a:rPr b="1" lang="en-US" sz="2400">
                <a:latin typeface="Arial"/>
              </a:rPr>
              <a:t>de “zwarte straler”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408320"/>
          </a:xfrm>
          <a:prstGeom prst="rect">
            <a:avLst/>
          </a:prstGeom>
          <a:ln>
            <a:noFill/>
          </a:ln>
        </p:spPr>
      </p:pic>
      <p:sp>
        <p:nvSpPr>
          <p:cNvPr id="98" name="TextShape 1"/>
          <p:cNvSpPr txBox="1"/>
          <p:nvPr/>
        </p:nvSpPr>
        <p:spPr>
          <a:xfrm>
            <a:off x="1645920" y="1601280"/>
            <a:ext cx="5943600" cy="7765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Ons oog kan alleen maar de kleuren van de regenboog zien.</a:t>
            </a:r>
            <a:endParaRPr/>
          </a:p>
        </p:txBody>
      </p:sp>
      <p:sp>
        <p:nvSpPr>
          <p:cNvPr id="99" name="Line 2"/>
          <p:cNvSpPr/>
          <p:nvPr/>
        </p:nvSpPr>
        <p:spPr>
          <a:xfrm>
            <a:off x="8205840" y="1465920"/>
            <a:ext cx="0" cy="162900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0" name="Line 3"/>
          <p:cNvSpPr/>
          <p:nvPr/>
        </p:nvSpPr>
        <p:spPr>
          <a:xfrm>
            <a:off x="1005840" y="1465920"/>
            <a:ext cx="0" cy="162900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1" name="TextShape 4"/>
          <p:cNvSpPr txBox="1"/>
          <p:nvPr/>
        </p:nvSpPr>
        <p:spPr>
          <a:xfrm>
            <a:off x="365760" y="3155400"/>
            <a:ext cx="2011680" cy="77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Ultraviolet: nog heter</a:t>
            </a:r>
            <a:endParaRPr/>
          </a:p>
        </p:txBody>
      </p:sp>
      <p:sp>
        <p:nvSpPr>
          <p:cNvPr id="102" name="TextShape 5"/>
          <p:cNvSpPr txBox="1"/>
          <p:nvPr/>
        </p:nvSpPr>
        <p:spPr>
          <a:xfrm>
            <a:off x="6701760" y="3155760"/>
            <a:ext cx="2011680" cy="776520"/>
          </a:xfrm>
          <a:prstGeom prst="rect">
            <a:avLst/>
          </a:prstGeom>
        </p:spPr>
        <p:txBody>
          <a:bodyPr lIns="90000" rIns="90000" tIns="45000" bIns="45000"/>
          <a:p>
            <a:pPr algn="r"/>
            <a:r>
              <a:rPr lang="en-US" sz="2400">
                <a:latin typeface="Arial"/>
              </a:rPr>
              <a:t>Infrarood: nog koeler</a:t>
            </a:r>
            <a:endParaRPr/>
          </a:p>
        </p:txBody>
      </p:sp>
      <p:sp>
        <p:nvSpPr>
          <p:cNvPr id="103" name="TextShape 6"/>
          <p:cNvSpPr txBox="1"/>
          <p:nvPr/>
        </p:nvSpPr>
        <p:spPr>
          <a:xfrm>
            <a:off x="2194560" y="3713040"/>
            <a:ext cx="4754880" cy="11196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Alles straalt licht uit: </a:t>
            </a:r>
            <a:r>
              <a:rPr b="1" lang="en-US" sz="2400">
                <a:latin typeface="Arial"/>
              </a:rPr>
              <a:t>
</a:t>
            </a:r>
            <a:r>
              <a:rPr b="1" lang="en-US" sz="2400">
                <a:latin typeface="Arial"/>
              </a:rPr>
              <a:t>de “kleur” is afhankelijk van de temperatuur!</a:t>
            </a:r>
            <a:endParaRPr/>
          </a:p>
        </p:txBody>
      </p:sp>
      <p:sp>
        <p:nvSpPr>
          <p:cNvPr id="104" name="TextShape 7"/>
          <p:cNvSpPr txBox="1"/>
          <p:nvPr/>
        </p:nvSpPr>
        <p:spPr>
          <a:xfrm>
            <a:off x="1280160" y="5167080"/>
            <a:ext cx="6583680" cy="7765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latin typeface="Arial"/>
              </a:rPr>
              <a:t>Voor andere “kleuren” hebben we hulp nodig, </a:t>
            </a:r>
            <a:endParaRPr/>
          </a:p>
          <a:p>
            <a:pPr algn="ctr"/>
            <a:r>
              <a:rPr lang="en-US" sz="2400">
                <a:latin typeface="Arial"/>
              </a:rPr>
              <a:t>bv. van een infrarood-camera.</a:t>
            </a:r>
            <a:endParaRPr/>
          </a:p>
        </p:txBody>
      </p:sp>
      <p:sp>
        <p:nvSpPr>
          <p:cNvPr id="105" name="Line 8"/>
          <p:cNvSpPr/>
          <p:nvPr/>
        </p:nvSpPr>
        <p:spPr>
          <a:xfrm>
            <a:off x="1005840" y="4079880"/>
            <a:ext cx="548640" cy="9493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6" name="Line 9"/>
          <p:cNvSpPr/>
          <p:nvPr/>
        </p:nvSpPr>
        <p:spPr>
          <a:xfrm flipH="1">
            <a:off x="7435440" y="4065120"/>
            <a:ext cx="548640" cy="94932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7" name="Line 10"/>
          <p:cNvSpPr/>
          <p:nvPr/>
        </p:nvSpPr>
        <p:spPr>
          <a:xfrm>
            <a:off x="5120640" y="2651760"/>
            <a:ext cx="2011680" cy="7315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08" name="TextShape 11"/>
          <p:cNvSpPr txBox="1"/>
          <p:nvPr/>
        </p:nvSpPr>
        <p:spPr>
          <a:xfrm>
            <a:off x="3693600" y="2396880"/>
            <a:ext cx="19202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400">
                <a:solidFill>
                  <a:srgbClr val="ff0000"/>
                </a:solidFill>
                <a:latin typeface="Arial"/>
              </a:rPr>
              <a:t>Niet:</a:t>
            </a:r>
            <a:endParaRPr/>
          </a:p>
        </p:txBody>
      </p:sp>
      <p:sp>
        <p:nvSpPr>
          <p:cNvPr id="109" name="Line 12"/>
          <p:cNvSpPr/>
          <p:nvPr/>
        </p:nvSpPr>
        <p:spPr>
          <a:xfrm flipH="1">
            <a:off x="2118240" y="2637360"/>
            <a:ext cx="2011680" cy="731520"/>
          </a:xfrm>
          <a:prstGeom prst="line">
            <a:avLst/>
          </a:prstGeom>
          <a:ln w="5724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Ontdekking van infrarode straling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4788000" y="5373360"/>
            <a:ext cx="3581640" cy="980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Sir William Herschel (1738-1822)</a:t>
            </a:r>
            <a:endParaRPr/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8960" y="1374120"/>
            <a:ext cx="4054680" cy="515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Infrarode straling in het electromagnetisch spectrum</a:t>
            </a:r>
            <a:endParaRPr/>
          </a:p>
        </p:txBody>
      </p:sp>
      <p:pic>
        <p:nvPicPr>
          <p:cNvPr id="11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9640" y="1268640"/>
            <a:ext cx="8413200" cy="45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30120"/>
            <a:ext cx="9132840" cy="61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4880" y="44640"/>
            <a:ext cx="7791120" cy="638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39640" y="179280"/>
            <a:ext cx="8334000" cy="8996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lang="nl-BE" sz="3600">
                <a:solidFill>
                  <a:srgbClr val="52bdec"/>
                </a:solidFill>
                <a:latin typeface="Arial"/>
                <a:ea typeface="ＭＳ Ｐゴシック"/>
              </a:rPr>
              <a:t>Waarom sterrenkundigen kijken in het infrarood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540000" y="1350000"/>
            <a:ext cx="8333640" cy="442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Zichtbaar licht</a:t>
            </a:r>
            <a:endParaRPr/>
          </a:p>
          <a:p>
            <a:pPr lvl="1">
              <a:lnSpc>
                <a:spcPct val="100000"/>
              </a:lnSpc>
              <a:buSzPct val="75000"/>
              <a:buFont typeface="Courier New"/>
              <a:buChar char="o"/>
            </a:pPr>
            <a:r>
              <a:rPr lang="nl-BE" sz="2400">
                <a:solidFill>
                  <a:srgbClr val="00407a"/>
                </a:solidFill>
                <a:latin typeface="Arial"/>
                <a:ea typeface="Arial"/>
              </a:rPr>
              <a:t>Sterlicht</a:t>
            </a:r>
            <a:endParaRPr/>
          </a:p>
          <a:p>
            <a:pPr lvl="1">
              <a:lnSpc>
                <a:spcPct val="100000"/>
              </a:lnSpc>
              <a:buSzPct val="75000"/>
              <a:buFont typeface="Courier New"/>
              <a:buChar char="o"/>
            </a:pPr>
            <a:r>
              <a:rPr lang="nl-BE" sz="2400">
                <a:solidFill>
                  <a:srgbClr val="00407a"/>
                </a:solidFill>
                <a:latin typeface="Arial"/>
                <a:ea typeface="Arial"/>
              </a:rPr>
              <a:t>Maar: stof verduistert sterren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nl-BE" sz="2400">
                <a:solidFill>
                  <a:srgbClr val="00407a"/>
                </a:solidFill>
                <a:latin typeface="Arial"/>
                <a:ea typeface="ＭＳ Ｐゴシック"/>
              </a:rPr>
              <a:t>Infrarood</a:t>
            </a:r>
            <a:endParaRPr/>
          </a:p>
          <a:p>
            <a:pPr lvl="1">
              <a:lnSpc>
                <a:spcPct val="100000"/>
              </a:lnSpc>
              <a:buSzPct val="75000"/>
              <a:buFont typeface="Courier New"/>
              <a:buChar char="o"/>
            </a:pPr>
            <a:r>
              <a:rPr lang="nl-BE" sz="2400">
                <a:solidFill>
                  <a:srgbClr val="00407a"/>
                </a:solidFill>
                <a:latin typeface="Arial"/>
                <a:ea typeface="Arial"/>
              </a:rPr>
              <a:t>Warmte van het stof</a:t>
            </a:r>
            <a:endParaRPr/>
          </a:p>
          <a:p>
            <a:pPr lvl="1">
              <a:lnSpc>
                <a:spcPct val="100000"/>
              </a:lnSpc>
              <a:buSzPct val="75000"/>
              <a:buFont typeface="Courier New"/>
              <a:buChar char="o"/>
            </a:pPr>
            <a:r>
              <a:rPr lang="nl-BE" sz="2400">
                <a:solidFill>
                  <a:srgbClr val="00407a"/>
                </a:solidFill>
                <a:latin typeface="Arial"/>
                <a:ea typeface="Arial"/>
              </a:rPr>
              <a:t>Door de kleine stofdeeltjes heen kijken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